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1" r:id="rId4"/>
    <p:sldId id="257" r:id="rId5"/>
    <p:sldId id="260" r:id="rId6"/>
    <p:sldId id="285" r:id="rId7"/>
    <p:sldId id="259" r:id="rId8"/>
    <p:sldId id="258" r:id="rId9"/>
    <p:sldId id="263" r:id="rId10"/>
    <p:sldId id="264" r:id="rId11"/>
    <p:sldId id="265" r:id="rId12"/>
    <p:sldId id="268" r:id="rId13"/>
    <p:sldId id="269" r:id="rId14"/>
    <p:sldId id="267" r:id="rId15"/>
    <p:sldId id="266" r:id="rId16"/>
    <p:sldId id="271" r:id="rId17"/>
    <p:sldId id="270" r:id="rId18"/>
    <p:sldId id="272" r:id="rId19"/>
    <p:sldId id="273" r:id="rId20"/>
    <p:sldId id="274" r:id="rId21"/>
    <p:sldId id="284" r:id="rId22"/>
    <p:sldId id="276" r:id="rId23"/>
    <p:sldId id="275" r:id="rId24"/>
    <p:sldId id="277" r:id="rId25"/>
    <p:sldId id="279" r:id="rId26"/>
    <p:sldId id="280" r:id="rId27"/>
    <p:sldId id="281" r:id="rId28"/>
    <p:sldId id="282" r:id="rId29"/>
    <p:sldId id="28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D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image" Target="../media/image15.jpeg"/><Relationship Id="rId4" Type="http://schemas.openxmlformats.org/officeDocument/2006/relationships/image" Target="../media/image18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image" Target="../media/image15.jpeg"/><Relationship Id="rId4" Type="http://schemas.openxmlformats.org/officeDocument/2006/relationships/image" Target="../media/image1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6AC69A-EC11-425D-9A90-73870A80505E}" type="doc">
      <dgm:prSet loTypeId="urn:microsoft.com/office/officeart/2005/8/layout/vList3" loCatId="list" qsTypeId="urn:microsoft.com/office/officeart/2005/8/quickstyle/3d1" qsCatId="3D" csTypeId="urn:microsoft.com/office/officeart/2005/8/colors/colorful2" csCatId="colorful" phldr="1"/>
      <dgm:spPr/>
    </dgm:pt>
    <dgm:pt modelId="{2D483D87-25B1-48AF-9CDF-84F98C8FDA9C}">
      <dgm:prSet/>
      <dgm:spPr/>
      <dgm:t>
        <a:bodyPr/>
        <a:lstStyle/>
        <a:p>
          <a:r>
            <a:rPr lang="ru-RU" b="0" i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ПРИРОДА РОДНОГО КРАЯ</a:t>
          </a:r>
          <a:endParaRPr lang="ru-RU" b="0" i="1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739397-618F-4B09-A742-72B2DB799A16}" type="parTrans" cxnId="{28E222A3-650C-4948-B12D-6285E0B0B682}">
      <dgm:prSet/>
      <dgm:spPr/>
      <dgm:t>
        <a:bodyPr/>
        <a:lstStyle/>
        <a:p>
          <a:endParaRPr lang="ru-RU"/>
        </a:p>
      </dgm:t>
    </dgm:pt>
    <dgm:pt modelId="{5AB84E08-D52C-451A-BFD9-07CEA558D9BF}" type="sibTrans" cxnId="{28E222A3-650C-4948-B12D-6285E0B0B682}">
      <dgm:prSet/>
      <dgm:spPr/>
      <dgm:t>
        <a:bodyPr/>
        <a:lstStyle/>
        <a:p>
          <a:endParaRPr lang="ru-RU"/>
        </a:p>
      </dgm:t>
    </dgm:pt>
    <dgm:pt modelId="{AF8C7276-FFFF-4C66-BD39-E18948C0E7D0}">
      <dgm:prSet/>
      <dgm:spPr/>
      <dgm:t>
        <a:bodyPr/>
        <a:lstStyle/>
        <a:p>
          <a:r>
            <a:rPr lang="ru-RU" b="0" i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СОБСТВЕННАЯ ДЕЯТЕЛЬНОСТЬ ДЕТЕЙ:</a:t>
          </a:r>
          <a:r>
            <a:rPr lang="ru-RU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ru-RU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игра, труд, учение, </a:t>
          </a:r>
        </a:p>
        <a:p>
          <a:r>
            <a:rPr lang="ru-RU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художественная деятельность</a:t>
          </a:r>
          <a:endParaRPr lang="ru-RU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EDB33BF3-8BD1-4399-AEED-A4CB4171135D}" type="parTrans" cxnId="{93149042-B4C8-4A17-9F76-14F1EE7B0E7F}">
      <dgm:prSet/>
      <dgm:spPr/>
      <dgm:t>
        <a:bodyPr/>
        <a:lstStyle/>
        <a:p>
          <a:endParaRPr lang="ru-RU"/>
        </a:p>
      </dgm:t>
    </dgm:pt>
    <dgm:pt modelId="{F85DC795-6388-46C5-9E38-EE5A605BD74B}" type="sibTrans" cxnId="{93149042-B4C8-4A17-9F76-14F1EE7B0E7F}">
      <dgm:prSet/>
      <dgm:spPr/>
      <dgm:t>
        <a:bodyPr/>
        <a:lstStyle/>
        <a:p>
          <a:endParaRPr lang="ru-RU"/>
        </a:p>
      </dgm:t>
    </dgm:pt>
    <dgm:pt modelId="{FF453978-1546-4225-81FE-5101AE557027}">
      <dgm:prSet/>
      <dgm:spPr/>
      <dgm:t>
        <a:bodyPr/>
        <a:lstStyle/>
        <a:p>
          <a:r>
            <a:rPr lang="ru-RU" b="0" i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АТМОСФЕРА, </a:t>
          </a:r>
        </a:p>
        <a:p>
          <a:r>
            <a:rPr lang="ru-RU" b="0" i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 КОТОРОЙ ЖИВЕТ РЕБЕНОК</a:t>
          </a:r>
          <a:endParaRPr lang="ru-RU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069BCA-F081-446B-9BB6-A52BCA38BEB8}" type="parTrans" cxnId="{D77C38ED-B67C-4570-AFAD-A679D5BBF885}">
      <dgm:prSet/>
      <dgm:spPr/>
      <dgm:t>
        <a:bodyPr/>
        <a:lstStyle/>
        <a:p>
          <a:endParaRPr lang="ru-RU"/>
        </a:p>
      </dgm:t>
    </dgm:pt>
    <dgm:pt modelId="{06A891F6-AD30-44F5-B30E-69A9C467495E}" type="sibTrans" cxnId="{D77C38ED-B67C-4570-AFAD-A679D5BBF885}">
      <dgm:prSet/>
      <dgm:spPr/>
      <dgm:t>
        <a:bodyPr/>
        <a:lstStyle/>
        <a:p>
          <a:endParaRPr lang="ru-RU"/>
        </a:p>
      </dgm:t>
    </dgm:pt>
    <dgm:pt modelId="{A5DA01B5-6B2E-463D-9042-ADC71F003D1D}">
      <dgm:prSet custT="1"/>
      <dgm:spPr/>
      <dgm:t>
        <a:bodyPr/>
        <a:lstStyle/>
        <a:p>
          <a:r>
            <a:rPr lang="ru-RU" sz="1800" b="0" i="1" cap="all" spc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группа художественных средств</a:t>
          </a:r>
        </a:p>
        <a:p>
          <a:r>
            <a:rPr lang="ru-RU" sz="1500" b="0" i="0" cap="none" spc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художественная литература, изобразительное искусство, музыка, кино, диафильмы…</a:t>
          </a:r>
          <a:r>
            <a:rPr lang="ru-RU" sz="1500" b="0" i="0" cap="all" spc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500" b="0" i="0" cap="all" spc="0" baseline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00F564-7871-4C9F-ACB8-D5D17B2E508D}" type="parTrans" cxnId="{3363214F-5463-4C7A-9E91-51080845399C}">
      <dgm:prSet/>
      <dgm:spPr/>
      <dgm:t>
        <a:bodyPr/>
        <a:lstStyle/>
        <a:p>
          <a:endParaRPr lang="ru-RU"/>
        </a:p>
      </dgm:t>
    </dgm:pt>
    <dgm:pt modelId="{B985DC3E-2F01-4F71-A495-E4BACEFB9BE4}" type="sibTrans" cxnId="{3363214F-5463-4C7A-9E91-51080845399C}">
      <dgm:prSet/>
      <dgm:spPr/>
      <dgm:t>
        <a:bodyPr/>
        <a:lstStyle/>
        <a:p>
          <a:endParaRPr lang="ru-RU"/>
        </a:p>
      </dgm:t>
    </dgm:pt>
    <dgm:pt modelId="{AAE8BEF6-CB57-496E-830F-8308967A63FF}" type="pres">
      <dgm:prSet presAssocID="{A36AC69A-EC11-425D-9A90-73870A80505E}" presName="linearFlow" presStyleCnt="0">
        <dgm:presLayoutVars>
          <dgm:dir/>
          <dgm:resizeHandles val="exact"/>
        </dgm:presLayoutVars>
      </dgm:prSet>
      <dgm:spPr/>
    </dgm:pt>
    <dgm:pt modelId="{BEA11967-1BD5-48ED-BFF9-61353B1E361A}" type="pres">
      <dgm:prSet presAssocID="{A5DA01B5-6B2E-463D-9042-ADC71F003D1D}" presName="composite" presStyleCnt="0"/>
      <dgm:spPr/>
    </dgm:pt>
    <dgm:pt modelId="{29426D3B-530E-4278-9B02-A516D1C24003}" type="pres">
      <dgm:prSet presAssocID="{A5DA01B5-6B2E-463D-9042-ADC71F003D1D}" presName="imgShp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6A7811ED-9F70-490F-B2B5-C92306E71AE8}" type="pres">
      <dgm:prSet presAssocID="{A5DA01B5-6B2E-463D-9042-ADC71F003D1D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1BE054-5B3C-44F9-9F7C-6ED8A63E2869}" type="pres">
      <dgm:prSet presAssocID="{B985DC3E-2F01-4F71-A495-E4BACEFB9BE4}" presName="spacing" presStyleCnt="0"/>
      <dgm:spPr/>
    </dgm:pt>
    <dgm:pt modelId="{0ADA1C8B-6A8E-4D38-99D3-C30EFF09A0AA}" type="pres">
      <dgm:prSet presAssocID="{2D483D87-25B1-48AF-9CDF-84F98C8FDA9C}" presName="composite" presStyleCnt="0"/>
      <dgm:spPr/>
    </dgm:pt>
    <dgm:pt modelId="{44C859CC-7CE6-431F-8B38-508328C3F971}" type="pres">
      <dgm:prSet presAssocID="{2D483D87-25B1-48AF-9CDF-84F98C8FDA9C}" presName="imgShp" presStyleLbl="fgImgPlace1" presStyleIdx="1" presStyleCnt="4" custLinFactNeighborX="943" custLinFactNeighborY="-17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A1C023DE-5854-4530-B7A7-F1E078A0989B}" type="pres">
      <dgm:prSet presAssocID="{2D483D87-25B1-48AF-9CDF-84F98C8FDA9C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6E9E9A-CBBB-4388-B7AA-983C128D99A3}" type="pres">
      <dgm:prSet presAssocID="{5AB84E08-D52C-451A-BFD9-07CEA558D9BF}" presName="spacing" presStyleCnt="0"/>
      <dgm:spPr/>
    </dgm:pt>
    <dgm:pt modelId="{48B113A8-67B5-4EA4-B281-0424C5CEDE07}" type="pres">
      <dgm:prSet presAssocID="{AF8C7276-FFFF-4C66-BD39-E18948C0E7D0}" presName="composite" presStyleCnt="0"/>
      <dgm:spPr/>
    </dgm:pt>
    <dgm:pt modelId="{8BA8BD51-2DC0-4689-A059-150425E81878}" type="pres">
      <dgm:prSet presAssocID="{AF8C7276-FFFF-4C66-BD39-E18948C0E7D0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74E87ED6-3FC3-4ADA-B3B8-769783C89EB1}" type="pres">
      <dgm:prSet presAssocID="{AF8C7276-FFFF-4C66-BD39-E18948C0E7D0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A24609-E793-4558-91F3-E5EA7F9FE102}" type="pres">
      <dgm:prSet presAssocID="{F85DC795-6388-46C5-9E38-EE5A605BD74B}" presName="spacing" presStyleCnt="0"/>
      <dgm:spPr/>
    </dgm:pt>
    <dgm:pt modelId="{32403D61-8F04-4E64-B2F7-31021063574D}" type="pres">
      <dgm:prSet presAssocID="{FF453978-1546-4225-81FE-5101AE557027}" presName="composite" presStyleCnt="0"/>
      <dgm:spPr/>
    </dgm:pt>
    <dgm:pt modelId="{03419E42-70ED-4340-A09E-C9BF2DC8DD06}" type="pres">
      <dgm:prSet presAssocID="{FF453978-1546-4225-81FE-5101AE557027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9400EE3-215C-4C11-9712-F06A32FDE541}" type="pres">
      <dgm:prSet presAssocID="{FF453978-1546-4225-81FE-5101AE557027}" presName="txShp" presStyleLbl="node1" presStyleIdx="3" presStyleCnt="4" custLinFactNeighborX="933" custLinFactNeighborY="419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63214F-5463-4C7A-9E91-51080845399C}" srcId="{A36AC69A-EC11-425D-9A90-73870A80505E}" destId="{A5DA01B5-6B2E-463D-9042-ADC71F003D1D}" srcOrd="0" destOrd="0" parTransId="{A600F564-7871-4C9F-ACB8-D5D17B2E508D}" sibTransId="{B985DC3E-2F01-4F71-A495-E4BACEFB9BE4}"/>
    <dgm:cxn modelId="{93149042-B4C8-4A17-9F76-14F1EE7B0E7F}" srcId="{A36AC69A-EC11-425D-9A90-73870A80505E}" destId="{AF8C7276-FFFF-4C66-BD39-E18948C0E7D0}" srcOrd="2" destOrd="0" parTransId="{EDB33BF3-8BD1-4399-AEED-A4CB4171135D}" sibTransId="{F85DC795-6388-46C5-9E38-EE5A605BD74B}"/>
    <dgm:cxn modelId="{D77C38ED-B67C-4570-AFAD-A679D5BBF885}" srcId="{A36AC69A-EC11-425D-9A90-73870A80505E}" destId="{FF453978-1546-4225-81FE-5101AE557027}" srcOrd="3" destOrd="0" parTransId="{15069BCA-F081-446B-9BB6-A52BCA38BEB8}" sibTransId="{06A891F6-AD30-44F5-B30E-69A9C467495E}"/>
    <dgm:cxn modelId="{561303AA-60CB-4DF7-AC1F-CFE9EA1B9106}" type="presOf" srcId="{A5DA01B5-6B2E-463D-9042-ADC71F003D1D}" destId="{6A7811ED-9F70-490F-B2B5-C92306E71AE8}" srcOrd="0" destOrd="0" presId="urn:microsoft.com/office/officeart/2005/8/layout/vList3"/>
    <dgm:cxn modelId="{5D61557F-03B8-4C2F-BCFB-231000AC56F9}" type="presOf" srcId="{A36AC69A-EC11-425D-9A90-73870A80505E}" destId="{AAE8BEF6-CB57-496E-830F-8308967A63FF}" srcOrd="0" destOrd="0" presId="urn:microsoft.com/office/officeart/2005/8/layout/vList3"/>
    <dgm:cxn modelId="{B5F7C0BD-5FD7-4621-B3DB-9E44ADFD9601}" type="presOf" srcId="{FF453978-1546-4225-81FE-5101AE557027}" destId="{69400EE3-215C-4C11-9712-F06A32FDE541}" srcOrd="0" destOrd="0" presId="urn:microsoft.com/office/officeart/2005/8/layout/vList3"/>
    <dgm:cxn modelId="{28E222A3-650C-4948-B12D-6285E0B0B682}" srcId="{A36AC69A-EC11-425D-9A90-73870A80505E}" destId="{2D483D87-25B1-48AF-9CDF-84F98C8FDA9C}" srcOrd="1" destOrd="0" parTransId="{33739397-618F-4B09-A742-72B2DB799A16}" sibTransId="{5AB84E08-D52C-451A-BFD9-07CEA558D9BF}"/>
    <dgm:cxn modelId="{B97F5612-0CA8-4FDA-BDCC-7AF106D4E9A1}" type="presOf" srcId="{2D483D87-25B1-48AF-9CDF-84F98C8FDA9C}" destId="{A1C023DE-5854-4530-B7A7-F1E078A0989B}" srcOrd="0" destOrd="0" presId="urn:microsoft.com/office/officeart/2005/8/layout/vList3"/>
    <dgm:cxn modelId="{D6A76173-00D4-4E1E-AB2F-A31F19990B2A}" type="presOf" srcId="{AF8C7276-FFFF-4C66-BD39-E18948C0E7D0}" destId="{74E87ED6-3FC3-4ADA-B3B8-769783C89EB1}" srcOrd="0" destOrd="0" presId="urn:microsoft.com/office/officeart/2005/8/layout/vList3"/>
    <dgm:cxn modelId="{CBEFFBE3-26D2-49F7-984C-E8146181938F}" type="presParOf" srcId="{AAE8BEF6-CB57-496E-830F-8308967A63FF}" destId="{BEA11967-1BD5-48ED-BFF9-61353B1E361A}" srcOrd="0" destOrd="0" presId="urn:microsoft.com/office/officeart/2005/8/layout/vList3"/>
    <dgm:cxn modelId="{C5AA89ED-B2F6-4D23-9519-F31D2A56AF37}" type="presParOf" srcId="{BEA11967-1BD5-48ED-BFF9-61353B1E361A}" destId="{29426D3B-530E-4278-9B02-A516D1C24003}" srcOrd="0" destOrd="0" presId="urn:microsoft.com/office/officeart/2005/8/layout/vList3"/>
    <dgm:cxn modelId="{03F054FD-E0E6-47B6-92EF-F7F270021B41}" type="presParOf" srcId="{BEA11967-1BD5-48ED-BFF9-61353B1E361A}" destId="{6A7811ED-9F70-490F-B2B5-C92306E71AE8}" srcOrd="1" destOrd="0" presId="urn:microsoft.com/office/officeart/2005/8/layout/vList3"/>
    <dgm:cxn modelId="{3190A1FB-8FFB-4AB8-A01E-3951BA7D41EC}" type="presParOf" srcId="{AAE8BEF6-CB57-496E-830F-8308967A63FF}" destId="{BB1BE054-5B3C-44F9-9F7C-6ED8A63E2869}" srcOrd="1" destOrd="0" presId="urn:microsoft.com/office/officeart/2005/8/layout/vList3"/>
    <dgm:cxn modelId="{B9BBDAC8-0278-46DD-B040-9C4D21686281}" type="presParOf" srcId="{AAE8BEF6-CB57-496E-830F-8308967A63FF}" destId="{0ADA1C8B-6A8E-4D38-99D3-C30EFF09A0AA}" srcOrd="2" destOrd="0" presId="urn:microsoft.com/office/officeart/2005/8/layout/vList3"/>
    <dgm:cxn modelId="{ED2BB4DD-950D-499E-A041-028199C973C1}" type="presParOf" srcId="{0ADA1C8B-6A8E-4D38-99D3-C30EFF09A0AA}" destId="{44C859CC-7CE6-431F-8B38-508328C3F971}" srcOrd="0" destOrd="0" presId="urn:microsoft.com/office/officeart/2005/8/layout/vList3"/>
    <dgm:cxn modelId="{56640AF9-8B31-4B63-8766-6DBBFE9C3DAF}" type="presParOf" srcId="{0ADA1C8B-6A8E-4D38-99D3-C30EFF09A0AA}" destId="{A1C023DE-5854-4530-B7A7-F1E078A0989B}" srcOrd="1" destOrd="0" presId="urn:microsoft.com/office/officeart/2005/8/layout/vList3"/>
    <dgm:cxn modelId="{CB16EE91-B2EE-46A2-9EDE-A6B15EE27E5A}" type="presParOf" srcId="{AAE8BEF6-CB57-496E-830F-8308967A63FF}" destId="{3B6E9E9A-CBBB-4388-B7AA-983C128D99A3}" srcOrd="3" destOrd="0" presId="urn:microsoft.com/office/officeart/2005/8/layout/vList3"/>
    <dgm:cxn modelId="{9E16F491-3619-42DF-9ED7-4559F41C70B7}" type="presParOf" srcId="{AAE8BEF6-CB57-496E-830F-8308967A63FF}" destId="{48B113A8-67B5-4EA4-B281-0424C5CEDE07}" srcOrd="4" destOrd="0" presId="urn:microsoft.com/office/officeart/2005/8/layout/vList3"/>
    <dgm:cxn modelId="{06974BB8-0256-44D4-9C5C-C6192712A63B}" type="presParOf" srcId="{48B113A8-67B5-4EA4-B281-0424C5CEDE07}" destId="{8BA8BD51-2DC0-4689-A059-150425E81878}" srcOrd="0" destOrd="0" presId="urn:microsoft.com/office/officeart/2005/8/layout/vList3"/>
    <dgm:cxn modelId="{8456481E-ECDB-414D-ABFD-22C0A7E73359}" type="presParOf" srcId="{48B113A8-67B5-4EA4-B281-0424C5CEDE07}" destId="{74E87ED6-3FC3-4ADA-B3B8-769783C89EB1}" srcOrd="1" destOrd="0" presId="urn:microsoft.com/office/officeart/2005/8/layout/vList3"/>
    <dgm:cxn modelId="{7EBAD7BB-423D-4731-9AE9-CFFC088330F7}" type="presParOf" srcId="{AAE8BEF6-CB57-496E-830F-8308967A63FF}" destId="{D6A24609-E793-4558-91F3-E5EA7F9FE102}" srcOrd="5" destOrd="0" presId="urn:microsoft.com/office/officeart/2005/8/layout/vList3"/>
    <dgm:cxn modelId="{083B7EFF-0B39-4E15-8C33-4C2F9BF7ECFB}" type="presParOf" srcId="{AAE8BEF6-CB57-496E-830F-8308967A63FF}" destId="{32403D61-8F04-4E64-B2F7-31021063574D}" srcOrd="6" destOrd="0" presId="urn:microsoft.com/office/officeart/2005/8/layout/vList3"/>
    <dgm:cxn modelId="{3BB0033F-98CD-41D3-A9E3-67BB8ABD157A}" type="presParOf" srcId="{32403D61-8F04-4E64-B2F7-31021063574D}" destId="{03419E42-70ED-4340-A09E-C9BF2DC8DD06}" srcOrd="0" destOrd="0" presId="urn:microsoft.com/office/officeart/2005/8/layout/vList3"/>
    <dgm:cxn modelId="{375FFCB8-F2F0-4375-A204-CBA6093917AE}" type="presParOf" srcId="{32403D61-8F04-4E64-B2F7-31021063574D}" destId="{69400EE3-215C-4C11-9712-F06A32FDE54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AA218F-D4A8-4DB0-83B8-DEAE2249CCE8}" type="doc">
      <dgm:prSet loTypeId="urn:microsoft.com/office/officeart/2005/8/layout/defaul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F0FE198-DFED-4FF9-AA0C-71BA7ECCF129}">
      <dgm:prSet phldrT="[Текст]"/>
      <dgm:spPr/>
      <dgm:t>
        <a:bodyPr/>
        <a:lstStyle/>
        <a:p>
          <a:r>
            <a:rPr lang="ru-RU" b="0" i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ПРОЕКТНАЯ ДЕЯТЕЛЬНОСТЬ</a:t>
          </a:r>
          <a:endParaRPr lang="ru-RU" b="0" i="1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C44739-F7CE-4D0C-BC99-89D14734A34D}" type="parTrans" cxnId="{B662C042-CAB1-4D7B-B64E-06B3A7EA73A5}">
      <dgm:prSet/>
      <dgm:spPr/>
      <dgm:t>
        <a:bodyPr/>
        <a:lstStyle/>
        <a:p>
          <a:endParaRPr lang="ru-RU"/>
        </a:p>
      </dgm:t>
    </dgm:pt>
    <dgm:pt modelId="{57824E19-852B-4993-AC88-DE01FF71C70C}" type="sibTrans" cxnId="{B662C042-CAB1-4D7B-B64E-06B3A7EA73A5}">
      <dgm:prSet/>
      <dgm:spPr/>
      <dgm:t>
        <a:bodyPr/>
        <a:lstStyle/>
        <a:p>
          <a:endParaRPr lang="ru-RU"/>
        </a:p>
      </dgm:t>
    </dgm:pt>
    <dgm:pt modelId="{26F70784-36DD-4F7D-A81F-74DEDB346E95}">
      <dgm:prSet phldrT="[Текст]"/>
      <dgm:spPr/>
      <dgm:t>
        <a:bodyPr/>
        <a:lstStyle/>
        <a:p>
          <a:r>
            <a:rPr lang="ru-RU" b="0" i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ФЛЕШ АНИМАЦИЯ</a:t>
          </a:r>
          <a:endParaRPr lang="ru-RU" b="0" i="1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135EB9-795E-405B-A1CE-42D52033E99D}" type="parTrans" cxnId="{743A98D0-9F21-4ECB-86BA-4E31390CF760}">
      <dgm:prSet/>
      <dgm:spPr/>
      <dgm:t>
        <a:bodyPr/>
        <a:lstStyle/>
        <a:p>
          <a:endParaRPr lang="ru-RU"/>
        </a:p>
      </dgm:t>
    </dgm:pt>
    <dgm:pt modelId="{83D6B3A4-11E8-4B18-A497-59E61376D1A5}" type="sibTrans" cxnId="{743A98D0-9F21-4ECB-86BA-4E31390CF760}">
      <dgm:prSet/>
      <dgm:spPr/>
      <dgm:t>
        <a:bodyPr/>
        <a:lstStyle/>
        <a:p>
          <a:endParaRPr lang="ru-RU"/>
        </a:p>
      </dgm:t>
    </dgm:pt>
    <dgm:pt modelId="{480FCA73-CA4C-4EAD-A295-6C4256A7FA95}">
      <dgm:prSet phldrT="[Текст]"/>
      <dgm:spPr/>
      <dgm:t>
        <a:bodyPr/>
        <a:lstStyle/>
        <a:p>
          <a:r>
            <a:rPr lang="ru-RU" b="0" i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КВЕСТ-ИГРА</a:t>
          </a:r>
          <a:endParaRPr lang="ru-RU" b="0" i="1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DAF991-2929-48A4-BEB9-9B6BEFDC4933}" type="parTrans" cxnId="{A558EDE9-F5CF-46D8-9C70-88972BF9B1B0}">
      <dgm:prSet/>
      <dgm:spPr/>
      <dgm:t>
        <a:bodyPr/>
        <a:lstStyle/>
        <a:p>
          <a:endParaRPr lang="ru-RU"/>
        </a:p>
      </dgm:t>
    </dgm:pt>
    <dgm:pt modelId="{AC566266-1FF8-4846-BD58-BF5DEE42F126}" type="sibTrans" cxnId="{A558EDE9-F5CF-46D8-9C70-88972BF9B1B0}">
      <dgm:prSet/>
      <dgm:spPr/>
      <dgm:t>
        <a:bodyPr/>
        <a:lstStyle/>
        <a:p>
          <a:endParaRPr lang="ru-RU"/>
        </a:p>
      </dgm:t>
    </dgm:pt>
    <dgm:pt modelId="{809BF32D-A2A5-4B3E-95C4-CCA89639A3EA}">
      <dgm:prSet phldrT="[Текст]"/>
      <dgm:spPr/>
      <dgm:t>
        <a:bodyPr/>
        <a:lstStyle/>
        <a:p>
          <a:pPr algn="ctr"/>
          <a:r>
            <a:rPr lang="ru-RU" b="0" i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???</a:t>
          </a:r>
          <a:endParaRPr lang="ru-RU" b="0" i="1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1D8503-3E49-478F-8AA8-D2F9FB8EAE20}" type="parTrans" cxnId="{D835279F-A0B0-4179-9A40-94A194AFEBB4}">
      <dgm:prSet/>
      <dgm:spPr/>
      <dgm:t>
        <a:bodyPr/>
        <a:lstStyle/>
        <a:p>
          <a:endParaRPr lang="ru-RU"/>
        </a:p>
      </dgm:t>
    </dgm:pt>
    <dgm:pt modelId="{8BCF125E-97E2-4BC3-9F76-E5496157D187}" type="sibTrans" cxnId="{D835279F-A0B0-4179-9A40-94A194AFEBB4}">
      <dgm:prSet/>
      <dgm:spPr/>
      <dgm:t>
        <a:bodyPr/>
        <a:lstStyle/>
        <a:p>
          <a:endParaRPr lang="ru-RU"/>
        </a:p>
      </dgm:t>
    </dgm:pt>
    <dgm:pt modelId="{2B88668A-915C-465E-AF03-C590EA096E41}" type="pres">
      <dgm:prSet presAssocID="{D7AA218F-D4A8-4DB0-83B8-DEAE2249CCE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31ECDF-9E93-47FB-BC78-255CB29B3A66}" type="pres">
      <dgm:prSet presAssocID="{3F0FE198-DFED-4FF9-AA0C-71BA7ECCF129}" presName="node" presStyleLbl="node1" presStyleIdx="0" presStyleCnt="4" custScaleY="674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FF4D7E-F389-40BA-9F67-2675D3739ED5}" type="pres">
      <dgm:prSet presAssocID="{57824E19-852B-4993-AC88-DE01FF71C70C}" presName="sibTrans" presStyleCnt="0"/>
      <dgm:spPr/>
    </dgm:pt>
    <dgm:pt modelId="{D27DFBCB-C001-4212-B6E0-DA2875389B29}" type="pres">
      <dgm:prSet presAssocID="{26F70784-36DD-4F7D-A81F-74DEDB346E95}" presName="node" presStyleLbl="node1" presStyleIdx="1" presStyleCnt="4" custScaleY="696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1507CB-5CC4-42EA-851A-085BF7A8E29C}" type="pres">
      <dgm:prSet presAssocID="{83D6B3A4-11E8-4B18-A497-59E61376D1A5}" presName="sibTrans" presStyleCnt="0"/>
      <dgm:spPr/>
    </dgm:pt>
    <dgm:pt modelId="{4011CCF6-2E3E-4C95-9518-96CF5EA34680}" type="pres">
      <dgm:prSet presAssocID="{480FCA73-CA4C-4EAD-A295-6C4256A7FA95}" presName="node" presStyleLbl="node1" presStyleIdx="2" presStyleCnt="4" custScaleY="78913" custLinFactNeighborX="-52924" custLinFactNeighborY="-7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FC5F84-0A5F-4CC8-A28E-933029162A1A}" type="pres">
      <dgm:prSet presAssocID="{AC566266-1FF8-4846-BD58-BF5DEE42F126}" presName="sibTrans" presStyleCnt="0"/>
      <dgm:spPr/>
    </dgm:pt>
    <dgm:pt modelId="{B2CB8F11-5776-42AD-9F69-71F5E37F8327}" type="pres">
      <dgm:prSet presAssocID="{809BF32D-A2A5-4B3E-95C4-CCA89639A3EA}" presName="node" presStyleLbl="node1" presStyleIdx="3" presStyleCnt="4" custScaleY="78913" custLinFactNeighborX="-3162" custLinFactNeighborY="-7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A9818D-9655-4397-8973-EC9FC5D818CC}" type="presOf" srcId="{809BF32D-A2A5-4B3E-95C4-CCA89639A3EA}" destId="{B2CB8F11-5776-42AD-9F69-71F5E37F8327}" srcOrd="0" destOrd="0" presId="urn:microsoft.com/office/officeart/2005/8/layout/default"/>
    <dgm:cxn modelId="{B662C042-CAB1-4D7B-B64E-06B3A7EA73A5}" srcId="{D7AA218F-D4A8-4DB0-83B8-DEAE2249CCE8}" destId="{3F0FE198-DFED-4FF9-AA0C-71BA7ECCF129}" srcOrd="0" destOrd="0" parTransId="{B8C44739-F7CE-4D0C-BC99-89D14734A34D}" sibTransId="{57824E19-852B-4993-AC88-DE01FF71C70C}"/>
    <dgm:cxn modelId="{19D41B8F-D134-4B3B-B0A9-183878D395EF}" type="presOf" srcId="{D7AA218F-D4A8-4DB0-83B8-DEAE2249CCE8}" destId="{2B88668A-915C-465E-AF03-C590EA096E41}" srcOrd="0" destOrd="0" presId="urn:microsoft.com/office/officeart/2005/8/layout/default"/>
    <dgm:cxn modelId="{B720F6E6-5926-46D2-B5DB-7F7EA0FBC7B9}" type="presOf" srcId="{26F70784-36DD-4F7D-A81F-74DEDB346E95}" destId="{D27DFBCB-C001-4212-B6E0-DA2875389B29}" srcOrd="0" destOrd="0" presId="urn:microsoft.com/office/officeart/2005/8/layout/default"/>
    <dgm:cxn modelId="{D835279F-A0B0-4179-9A40-94A194AFEBB4}" srcId="{D7AA218F-D4A8-4DB0-83B8-DEAE2249CCE8}" destId="{809BF32D-A2A5-4B3E-95C4-CCA89639A3EA}" srcOrd="3" destOrd="0" parTransId="{F01D8503-3E49-478F-8AA8-D2F9FB8EAE20}" sibTransId="{8BCF125E-97E2-4BC3-9F76-E5496157D187}"/>
    <dgm:cxn modelId="{E4ED3CF4-EA7D-4F20-8C20-AD4625B4CA94}" type="presOf" srcId="{480FCA73-CA4C-4EAD-A295-6C4256A7FA95}" destId="{4011CCF6-2E3E-4C95-9518-96CF5EA34680}" srcOrd="0" destOrd="0" presId="urn:microsoft.com/office/officeart/2005/8/layout/default"/>
    <dgm:cxn modelId="{A558EDE9-F5CF-46D8-9C70-88972BF9B1B0}" srcId="{D7AA218F-D4A8-4DB0-83B8-DEAE2249CCE8}" destId="{480FCA73-CA4C-4EAD-A295-6C4256A7FA95}" srcOrd="2" destOrd="0" parTransId="{D7DAF991-2929-48A4-BEB9-9B6BEFDC4933}" sibTransId="{AC566266-1FF8-4846-BD58-BF5DEE42F126}"/>
    <dgm:cxn modelId="{3344B9CC-B6C7-4A57-AE87-B154000314AE}" type="presOf" srcId="{3F0FE198-DFED-4FF9-AA0C-71BA7ECCF129}" destId="{4131ECDF-9E93-47FB-BC78-255CB29B3A66}" srcOrd="0" destOrd="0" presId="urn:microsoft.com/office/officeart/2005/8/layout/default"/>
    <dgm:cxn modelId="{743A98D0-9F21-4ECB-86BA-4E31390CF760}" srcId="{D7AA218F-D4A8-4DB0-83B8-DEAE2249CCE8}" destId="{26F70784-36DD-4F7D-A81F-74DEDB346E95}" srcOrd="1" destOrd="0" parTransId="{C3135EB9-795E-405B-A1CE-42D52033E99D}" sibTransId="{83D6B3A4-11E8-4B18-A497-59E61376D1A5}"/>
    <dgm:cxn modelId="{2E587E08-1931-4AD5-BEF8-D3BD91DE1406}" type="presParOf" srcId="{2B88668A-915C-465E-AF03-C590EA096E41}" destId="{4131ECDF-9E93-47FB-BC78-255CB29B3A66}" srcOrd="0" destOrd="0" presId="urn:microsoft.com/office/officeart/2005/8/layout/default"/>
    <dgm:cxn modelId="{90E93765-10A7-4B2F-9163-7DF2456039E7}" type="presParOf" srcId="{2B88668A-915C-465E-AF03-C590EA096E41}" destId="{04FF4D7E-F389-40BA-9F67-2675D3739ED5}" srcOrd="1" destOrd="0" presId="urn:microsoft.com/office/officeart/2005/8/layout/default"/>
    <dgm:cxn modelId="{2281CBAE-34E2-4BE9-8C1D-F3970A960B02}" type="presParOf" srcId="{2B88668A-915C-465E-AF03-C590EA096E41}" destId="{D27DFBCB-C001-4212-B6E0-DA2875389B29}" srcOrd="2" destOrd="0" presId="urn:microsoft.com/office/officeart/2005/8/layout/default"/>
    <dgm:cxn modelId="{2ADC8C34-2285-4A3B-A166-ADF7A18C81F5}" type="presParOf" srcId="{2B88668A-915C-465E-AF03-C590EA096E41}" destId="{621507CB-5CC4-42EA-851A-085BF7A8E29C}" srcOrd="3" destOrd="0" presId="urn:microsoft.com/office/officeart/2005/8/layout/default"/>
    <dgm:cxn modelId="{453A11B1-BAC9-415F-ACA4-78D9327B9579}" type="presParOf" srcId="{2B88668A-915C-465E-AF03-C590EA096E41}" destId="{4011CCF6-2E3E-4C95-9518-96CF5EA34680}" srcOrd="4" destOrd="0" presId="urn:microsoft.com/office/officeart/2005/8/layout/default"/>
    <dgm:cxn modelId="{DAFB236D-5F21-4D86-BA08-D5B7B84DA6C5}" type="presParOf" srcId="{2B88668A-915C-465E-AF03-C590EA096E41}" destId="{4BFC5F84-0A5F-4CC8-A28E-933029162A1A}" srcOrd="5" destOrd="0" presId="urn:microsoft.com/office/officeart/2005/8/layout/default"/>
    <dgm:cxn modelId="{DC40197C-64D2-46C8-8CA6-066D3491D5AD}" type="presParOf" srcId="{2B88668A-915C-465E-AF03-C590EA096E41}" destId="{B2CB8F11-5776-42AD-9F69-71F5E37F832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7811ED-9F70-490F-B2B5-C92306E71AE8}">
      <dsp:nvSpPr>
        <dsp:cNvPr id="0" name=""/>
        <dsp:cNvSpPr/>
      </dsp:nvSpPr>
      <dsp:spPr>
        <a:xfrm rot="10800000">
          <a:off x="1601918" y="2883"/>
          <a:ext cx="5472684" cy="893843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4160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1" kern="1200" cap="all" spc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группа художественных средств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0" kern="1200" cap="none" spc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художественная литература, изобразительное искусство, музыка, кино, диафильмы…</a:t>
          </a:r>
          <a:r>
            <a:rPr lang="ru-RU" sz="1500" b="0" i="0" kern="1200" cap="all" spc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500" b="0" i="0" kern="1200" cap="all" spc="0" baseline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25379" y="2883"/>
        <a:ext cx="5249223" cy="893843"/>
      </dsp:txXfrm>
    </dsp:sp>
    <dsp:sp modelId="{29426D3B-530E-4278-9B02-A516D1C24003}">
      <dsp:nvSpPr>
        <dsp:cNvPr id="0" name=""/>
        <dsp:cNvSpPr/>
      </dsp:nvSpPr>
      <dsp:spPr>
        <a:xfrm>
          <a:off x="1154997" y="2883"/>
          <a:ext cx="893843" cy="89384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1C023DE-5854-4530-B7A7-F1E078A0989B}">
      <dsp:nvSpPr>
        <dsp:cNvPr id="0" name=""/>
        <dsp:cNvSpPr/>
      </dsp:nvSpPr>
      <dsp:spPr>
        <a:xfrm rot="10800000">
          <a:off x="1601918" y="1163546"/>
          <a:ext cx="5472684" cy="893843"/>
        </a:xfrm>
        <a:prstGeom prst="homePlate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4160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1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ПРИРОДА РОДНОГО КРАЯ</a:t>
          </a:r>
          <a:endParaRPr lang="ru-RU" sz="1500" b="0" i="1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25379" y="1163546"/>
        <a:ext cx="5249223" cy="893843"/>
      </dsp:txXfrm>
    </dsp:sp>
    <dsp:sp modelId="{44C859CC-7CE6-431F-8B38-508328C3F971}">
      <dsp:nvSpPr>
        <dsp:cNvPr id="0" name=""/>
        <dsp:cNvSpPr/>
      </dsp:nvSpPr>
      <dsp:spPr>
        <a:xfrm>
          <a:off x="1163425" y="1161964"/>
          <a:ext cx="893843" cy="89384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4E87ED6-3FC3-4ADA-B3B8-769783C89EB1}">
      <dsp:nvSpPr>
        <dsp:cNvPr id="0" name=""/>
        <dsp:cNvSpPr/>
      </dsp:nvSpPr>
      <dsp:spPr>
        <a:xfrm rot="10800000">
          <a:off x="1601918" y="2324209"/>
          <a:ext cx="5472684" cy="893843"/>
        </a:xfrm>
        <a:prstGeom prst="homePlate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4160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1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СОБСТВЕННАЯ ДЕЯТЕЛЬНОСТЬ ДЕТЕЙ:</a:t>
          </a:r>
          <a:r>
            <a:rPr lang="ru-RU" sz="15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игра, труд, учение,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художественная деятельность</a:t>
          </a:r>
          <a:endParaRPr lang="ru-RU" sz="15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 rot="10800000">
        <a:off x="1825379" y="2324209"/>
        <a:ext cx="5249223" cy="893843"/>
      </dsp:txXfrm>
    </dsp:sp>
    <dsp:sp modelId="{8BA8BD51-2DC0-4689-A059-150425E81878}">
      <dsp:nvSpPr>
        <dsp:cNvPr id="0" name=""/>
        <dsp:cNvSpPr/>
      </dsp:nvSpPr>
      <dsp:spPr>
        <a:xfrm>
          <a:off x="1154997" y="2324209"/>
          <a:ext cx="893843" cy="89384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9400EE3-215C-4C11-9712-F06A32FDE541}">
      <dsp:nvSpPr>
        <dsp:cNvPr id="0" name=""/>
        <dsp:cNvSpPr/>
      </dsp:nvSpPr>
      <dsp:spPr>
        <a:xfrm rot="10800000">
          <a:off x="1652979" y="3487755"/>
          <a:ext cx="5472684" cy="893843"/>
        </a:xfrm>
        <a:prstGeom prst="homePlat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4160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1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АТМОСФЕРА,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1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 КОТОРОЙ ЖИВЕТ РЕБЕНОК</a:t>
          </a:r>
          <a:endParaRPr lang="ru-RU" sz="15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76440" y="3487755"/>
        <a:ext cx="5249223" cy="893843"/>
      </dsp:txXfrm>
    </dsp:sp>
    <dsp:sp modelId="{03419E42-70ED-4340-A09E-C9BF2DC8DD06}">
      <dsp:nvSpPr>
        <dsp:cNvPr id="0" name=""/>
        <dsp:cNvSpPr/>
      </dsp:nvSpPr>
      <dsp:spPr>
        <a:xfrm>
          <a:off x="1154997" y="3484871"/>
          <a:ext cx="893843" cy="89384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1ECDF-9E93-47FB-BC78-255CB29B3A66}">
      <dsp:nvSpPr>
        <dsp:cNvPr id="0" name=""/>
        <dsp:cNvSpPr/>
      </dsp:nvSpPr>
      <dsp:spPr>
        <a:xfrm>
          <a:off x="1004" y="346497"/>
          <a:ext cx="3917900" cy="158613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0" i="1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ПРОЕКТНАЯ ДЕЯТЕЛЬНОСТЬ</a:t>
          </a:r>
          <a:endParaRPr lang="ru-RU" sz="3700" b="0" i="1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4" y="346497"/>
        <a:ext cx="3917900" cy="1586138"/>
      </dsp:txXfrm>
    </dsp:sp>
    <dsp:sp modelId="{D27DFBCB-C001-4212-B6E0-DA2875389B29}">
      <dsp:nvSpPr>
        <dsp:cNvPr id="0" name=""/>
        <dsp:cNvSpPr/>
      </dsp:nvSpPr>
      <dsp:spPr>
        <a:xfrm>
          <a:off x="4310695" y="320897"/>
          <a:ext cx="3917900" cy="163733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0" i="1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ФЛЕШ АНИМАЦИЯ</a:t>
          </a:r>
          <a:endParaRPr lang="ru-RU" sz="3700" b="0" i="1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10695" y="320897"/>
        <a:ext cx="3917900" cy="1637337"/>
      </dsp:txXfrm>
    </dsp:sp>
    <dsp:sp modelId="{4011CCF6-2E3E-4C95-9518-96CF5EA34680}">
      <dsp:nvSpPr>
        <dsp:cNvPr id="0" name=""/>
        <dsp:cNvSpPr/>
      </dsp:nvSpPr>
      <dsp:spPr>
        <a:xfrm>
          <a:off x="0" y="2332865"/>
          <a:ext cx="3917900" cy="185503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0" i="1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КВЕСТ-ИГРА</a:t>
          </a:r>
          <a:endParaRPr lang="ru-RU" sz="3700" b="0" i="1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332865"/>
        <a:ext cx="3917900" cy="1855039"/>
      </dsp:txXfrm>
    </dsp:sp>
    <dsp:sp modelId="{B2CB8F11-5776-42AD-9F69-71F5E37F8327}">
      <dsp:nvSpPr>
        <dsp:cNvPr id="0" name=""/>
        <dsp:cNvSpPr/>
      </dsp:nvSpPr>
      <dsp:spPr>
        <a:xfrm>
          <a:off x="4186811" y="2332865"/>
          <a:ext cx="3917900" cy="185503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0" i="1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???</a:t>
          </a:r>
          <a:endParaRPr lang="ru-RU" sz="3700" b="0" i="1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86811" y="2332865"/>
        <a:ext cx="3917900" cy="18550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2.wdp"/><Relationship Id="rId7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2.wdp"/><Relationship Id="rId7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2.wdp"/><Relationship Id="rId7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2.wdp"/><Relationship Id="rId7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2.wdp"/><Relationship Id="rId7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microsoft.com/office/2007/relationships/hdphoto" Target="../media/hdphoto2.wdp"/><Relationship Id="rId7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microsoft.com/office/2007/relationships/hdphoto" Target="../media/hdphoto2.wdp"/><Relationship Id="rId7" Type="http://schemas.openxmlformats.org/officeDocument/2006/relationships/image" Target="../media/image6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10" Type="http://schemas.openxmlformats.org/officeDocument/2006/relationships/image" Target="../media/image37.pn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microsoft.com/office/2007/relationships/hdphoto" Target="../media/hdphoto2.wdp"/><Relationship Id="rId7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hdphoto" Target="../media/hdphoto2.wdp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jpeg"/><Relationship Id="rId10" Type="http://schemas.openxmlformats.org/officeDocument/2006/relationships/image" Target="../media/image78.png"/><Relationship Id="rId4" Type="http://schemas.openxmlformats.org/officeDocument/2006/relationships/image" Target="../media/image65.png"/><Relationship Id="rId9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microsoft.com/office/2007/relationships/hdphoto" Target="../media/hdphoto2.wdp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microsoft.com/office/2007/relationships/hdphoto" Target="../media/hdphoto2.wdp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microsoft.com/office/2007/relationships/hdphoto" Target="../media/hdphoto2.wdp"/><Relationship Id="rId7" Type="http://schemas.openxmlformats.org/officeDocument/2006/relationships/image" Target="../media/image10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jpeg"/><Relationship Id="rId9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microsoft.com/office/2007/relationships/hdphoto" Target="../media/hdphoto2.wdp"/><Relationship Id="rId7" Type="http://schemas.openxmlformats.org/officeDocument/2006/relationships/image" Target="../media/image1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2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hdphoto" Target="../media/hdphoto2.wdp"/><Relationship Id="rId7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9000"/>
                    </a14:imgEffect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7530" y="0"/>
            <a:ext cx="7800325" cy="1196752"/>
          </a:xfrm>
        </p:spPr>
        <p:txBody>
          <a:bodyPr>
            <a:norm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АВТОНОМНОЕ  ДОШКОЛЬНОЕ  ОБРАЗОВАТЕЛЬНОЕ  УЧРЕЖДЕНИЕ НОВОУРАЛЬСКОГО  ГОРОДСКОГО  ОКРУГА – </a:t>
            </a:r>
            <a:b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 САД  КОМБИНИРОВАННОГО  ВИДА  «ГАРМОНИЯ» </a:t>
            </a:r>
            <a:b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 САД  № 51  «ЛЕСОВИЧОК»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628800"/>
            <a:ext cx="9015874" cy="5112568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КВЕСТ-ИГРА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– ЭФФЕКТИВНАЯ ФОРМА </a:t>
            </a:r>
          </a:p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НРАВСТВЕННО-ПАТРИОТИЧЕСКОГО </a:t>
            </a:r>
          </a:p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ВОСПИТАНИЯ ДЕТЕЙ</a:t>
            </a:r>
          </a:p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ДОШКОЛЬНОГО ВОЗРАСТА В УСЛОВИЯХ</a:t>
            </a:r>
          </a:p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ДОШКОЛЬНОГО ОБРАЗОВАТЕЛЬНОГО УЧРЕЖДЕНИЯ </a:t>
            </a:r>
          </a:p>
          <a:p>
            <a:pPr>
              <a:spcAft>
                <a:spcPts val="0"/>
              </a:spcAft>
            </a:pPr>
            <a:endParaRPr lang="ru-RU" sz="24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endParaRPr lang="ru-RU" sz="24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endParaRPr lang="ru-RU" sz="24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                          </a:t>
            </a:r>
            <a:r>
              <a:rPr lang="ru-RU" sz="1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Потапова Т.А., </a:t>
            </a:r>
          </a:p>
          <a:p>
            <a:pPr>
              <a:spcAft>
                <a:spcPts val="0"/>
              </a:spcAft>
            </a:pPr>
            <a:r>
              <a:rPr lang="ru-RU" sz="1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                                           старший воспитатель, </a:t>
            </a:r>
          </a:p>
          <a:p>
            <a:pPr>
              <a:spcAft>
                <a:spcPts val="0"/>
              </a:spcAft>
            </a:pPr>
            <a:r>
              <a:rPr lang="ru-RU" sz="1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                                                                         высшая квалификационная категория</a:t>
            </a:r>
            <a:endParaRPr lang="ru-RU" sz="18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107504" y="116632"/>
            <a:ext cx="8928992" cy="6624736"/>
          </a:xfrm>
          <a:prstGeom prst="frame">
            <a:avLst>
              <a:gd name="adj1" fmla="val 2213"/>
            </a:avLst>
          </a:prstGeom>
          <a:solidFill>
            <a:srgbClr val="A3D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76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" y="0"/>
            <a:ext cx="913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i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3000" b="1" dirty="0">
                <a:solidFill>
                  <a:srgbClr val="C00000"/>
                </a:solidFill>
                <a:latin typeface="Times New Roman"/>
                <a:ea typeface="Calibri"/>
              </a:rPr>
              <a:t>КВЕСТ </a:t>
            </a:r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–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командная 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игра, включающая различные задания соревновательного характера и имеющая определенный 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сюжет</a:t>
            </a:r>
          </a:p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</a:rPr>
              <a:t>ПРОДОЛЖИТЕЛЬНОСТЬ КВЕСТ-ИГРЫ: </a:t>
            </a:r>
          </a:p>
          <a:p>
            <a:pPr marL="1080000" indent="702000"/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</a:rPr>
              <a:t>20–25 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</a:rPr>
              <a:t>минут для младших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</a:rPr>
              <a:t>дошкольников </a:t>
            </a:r>
          </a:p>
          <a:p>
            <a:pPr marL="1080000" indent="702000"/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</a:rPr>
              <a:t>30–35 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</a:rPr>
              <a:t>минут для воспитанников средней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</a:rPr>
              <a:t>группы</a:t>
            </a:r>
            <a:endParaRPr lang="ru-RU" sz="2400" b="1" dirty="0">
              <a:solidFill>
                <a:srgbClr val="002060"/>
              </a:solidFill>
              <a:latin typeface="Times New Roman"/>
              <a:ea typeface="Calibri"/>
              <a:cs typeface="Times New Roman"/>
              <a:sym typeface="Symbol"/>
            </a:endParaRPr>
          </a:p>
          <a:p>
            <a:pPr marL="1080000" indent="702000"/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</a:rPr>
              <a:t>40–45 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</a:rPr>
              <a:t>минут для старших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</a:rPr>
              <a:t>дошкольников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38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" y="0"/>
            <a:ext cx="913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Цель </a:t>
            </a:r>
            <a:r>
              <a:rPr lang="ru-RU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квест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–игр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ы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2800" b="1" dirty="0" smtClean="0">
              <a:solidFill>
                <a:srgbClr val="002060"/>
              </a:solidFill>
              <a:latin typeface="Times New Roman"/>
              <a:ea typeface="Calibri"/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</a:rPr>
              <a:t>Создание условий 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</a:rPr>
              <a:t>для </a:t>
            </a:r>
            <a:endParaRPr lang="ru-RU" sz="2800" b="1" dirty="0" smtClean="0">
              <a:solidFill>
                <a:srgbClr val="002060"/>
              </a:solidFill>
              <a:latin typeface="Times New Roman"/>
              <a:ea typeface="Calibri"/>
            </a:endParaRPr>
          </a:p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</a:rPr>
              <a:t>в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</a:rPr>
              <a:t>овлечения воспитанников 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</a:rPr>
              <a:t>в 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</a:rPr>
              <a:t>активный 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</a:rPr>
              <a:t>познавательный 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</a:rPr>
              <a:t>п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</a:rPr>
              <a:t>роцесс ознакомления 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</a:rPr>
              <a:t>с </a:t>
            </a:r>
            <a:endParaRPr lang="ru-RU" sz="2800" b="1" dirty="0" smtClean="0">
              <a:solidFill>
                <a:srgbClr val="002060"/>
              </a:solidFill>
              <a:latin typeface="Times New Roman"/>
              <a:ea typeface="Calibri"/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</a:rPr>
              <a:t>духовно-нравственными 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</a:rPr>
              <a:t>ц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</a:rPr>
              <a:t>енностями российского 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</a:rPr>
              <a:t>общества 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</a:rPr>
              <a:t>в ходе 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</a:rPr>
              <a:t>решения 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</a:rPr>
              <a:t>игровых проблемных 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</a:rPr>
              <a:t>ситуаций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631" y="908720"/>
            <a:ext cx="1857329" cy="1184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user\Desktop\Без названия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16832"/>
            <a:ext cx="1728192" cy="1294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Без названия (4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109" y="2852936"/>
            <a:ext cx="1731340" cy="115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Без названия (3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637" y="3645024"/>
            <a:ext cx="1728192" cy="1266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Desktop\Без названия (6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697709"/>
            <a:ext cx="1663553" cy="11669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Без названия (5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349438"/>
            <a:ext cx="2160240" cy="1080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84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" y="0"/>
            <a:ext cx="913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ЗАДАЧИ КВЕСТ-ИГР, ОРИЕНТИРОВАННЫХ </a:t>
            </a:r>
            <a:br>
              <a:rPr lang="ru-RU" sz="2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НА НРАВСТВЕННО-ПАТРИОТИЧЕСКИЕ ВОСПИТАНИЕ 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1625" y="1268760"/>
            <a:ext cx="8229600" cy="4929411"/>
          </a:xfrm>
        </p:spPr>
        <p:txBody>
          <a:bodyPr>
            <a:normAutofit fontScale="62500" lnSpcReduction="20000"/>
          </a:bodyPr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9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ru-RU" sz="29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Образовательные</a:t>
            </a:r>
            <a:r>
              <a:rPr lang="ru-RU" sz="29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9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— расширение кругозора, эрудиции, вовлечение каждого ребенка в активный познавательный процесс; организация индивидуальной и групповой деятельности воспитанников в ходе организации игр, ориентированных на воспитание патриотических начал в сознании дошкольников.</a:t>
            </a:r>
            <a:endParaRPr lang="ru-RU" sz="29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9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ru-RU" sz="29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Развивающие</a:t>
            </a:r>
            <a:r>
              <a:rPr lang="ru-RU" sz="29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9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— развитие интереса, творческих способностей, воображения дошкольников; формирование навыков исследовательской деятельности, умений самостоятельной работы в процессе решения игровых проблемных ситуаций, направленных на формирование самоидентификации как гражданина РФ. </a:t>
            </a:r>
            <a:endParaRPr lang="ru-RU" sz="29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9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ru-RU" sz="29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Воспитательные</a:t>
            </a:r>
            <a:r>
              <a:rPr lang="ru-RU" sz="29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9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— воспитание уважения к родной стране, российской армии, малой родине, культурным традициям народов ее населяющих, воспитание ответственности за личный выбор и качество выполнения коллективного задания в процессе организованной поисковой игровой деятельности на сюжетной основе  по ознакомлению с духовно-нравственными ценностями российского общества. </a:t>
            </a:r>
            <a:endParaRPr lang="ru-RU" sz="29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628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" y="0"/>
            <a:ext cx="913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СТРУКТУРА КВЕСТ-ИГРЫ</a:t>
            </a: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1304018" y="1412776"/>
            <a:ext cx="6480720" cy="1432030"/>
          </a:xfrm>
          <a:prstGeom prst="downArrow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solidFill>
                <a:srgbClr val="C00000"/>
              </a:solidFill>
              <a:latin typeface="Times New Roman"/>
              <a:ea typeface="Calibri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Calibri"/>
              </a:rPr>
              <a:t>ПРОЛОГ</a:t>
            </a:r>
            <a:r>
              <a:rPr lang="ru-RU" sz="2000" b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endParaRPr lang="ru-RU" sz="2000" b="1" dirty="0">
              <a:solidFill>
                <a:schemeClr val="bg1"/>
              </a:solidFill>
              <a:latin typeface="Times New Roman"/>
              <a:ea typeface="Calibri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/>
                <a:ea typeface="Calibri"/>
              </a:rPr>
              <a:t>      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Подготовительный этап квест-игры   </a:t>
            </a:r>
          </a:p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       (длительность –7 минут)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Calibri"/>
              <a:cs typeface="Times New Roman"/>
            </a:endParaRPr>
          </a:p>
          <a:p>
            <a:pPr algn="ctr"/>
            <a:endParaRPr lang="ru-RU" dirty="0"/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1331640" y="3140968"/>
            <a:ext cx="6480720" cy="1368152"/>
          </a:xfrm>
          <a:prstGeom prst="downArrowCallout">
            <a:avLst>
              <a:gd name="adj1" fmla="val 23429"/>
              <a:gd name="adj2" fmla="val 25000"/>
              <a:gd name="adj3" fmla="val 25000"/>
              <a:gd name="adj4" fmla="val 6497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solidFill>
                <a:srgbClr val="C00000"/>
              </a:solidFill>
              <a:latin typeface="Times New Roman"/>
              <a:ea typeface="Calibri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Calibri"/>
              </a:rPr>
              <a:t>ЭКСПОЗИЦИЯ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endParaRPr lang="ru-RU" b="1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/>
                <a:ea typeface="Calibri"/>
              </a:rPr>
              <a:t>      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Основной или ролевой этап квест-игры  </a:t>
            </a:r>
          </a:p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       (длительность – 25 -35 минут)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Calibri"/>
              <a:cs typeface="Times New Roman"/>
            </a:endParaRPr>
          </a:p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4797152"/>
            <a:ext cx="6480720" cy="86409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bg1"/>
              </a:solidFill>
              <a:latin typeface="Times New Roman"/>
              <a:ea typeface="Calibri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Calibri"/>
              </a:rPr>
              <a:t>ЭПИЛОГ </a:t>
            </a:r>
            <a:endParaRPr lang="ru-RU" sz="2000" b="1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/>
                <a:ea typeface="Calibri"/>
              </a:rPr>
              <a:t>      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Итоговый этап квест-игры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549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" y="0"/>
            <a:ext cx="913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       ДЕНЬ ЗАЩИТНИКА ОТЕЧЕСТВА    </a:t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       КВЕСТ-ИГРА «СЕКРЕТНЫЙ КОД»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ea typeface="Calibri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459" y="2060848"/>
            <a:ext cx="2615932" cy="3489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003" y="4204620"/>
            <a:ext cx="2730043" cy="2047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2" t="21400" r="23325" b="9406"/>
          <a:stretch/>
        </p:blipFill>
        <p:spPr bwMode="auto">
          <a:xfrm>
            <a:off x="690095" y="3688424"/>
            <a:ext cx="2171031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18" y="1484784"/>
            <a:ext cx="2722384" cy="2041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1" t="10176" r="5550" b="14781"/>
          <a:stretch/>
        </p:blipFill>
        <p:spPr bwMode="auto">
          <a:xfrm>
            <a:off x="6407680" y="1400112"/>
            <a:ext cx="2092121" cy="2588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950" y="404664"/>
            <a:ext cx="1322387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90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" y="0"/>
            <a:ext cx="913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       ДЕНЬ 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ЗАЩИТНИКА ОТЕЧЕСТВА </a:t>
            </a:r>
            <a:b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       КВЕСТ-ИГРА 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«СЕКРЕТНЫЙ КОД»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40"/>
          <a:stretch/>
        </p:blipFill>
        <p:spPr bwMode="auto">
          <a:xfrm>
            <a:off x="517518" y="1412776"/>
            <a:ext cx="3685829" cy="2343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1"/>
          <a:stretch/>
        </p:blipFill>
        <p:spPr bwMode="auto">
          <a:xfrm>
            <a:off x="4922419" y="1412776"/>
            <a:ext cx="3672408" cy="2344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" t="18852"/>
          <a:stretch/>
        </p:blipFill>
        <p:spPr bwMode="auto">
          <a:xfrm>
            <a:off x="539552" y="4050423"/>
            <a:ext cx="3672408" cy="2320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8" b="10071"/>
          <a:stretch/>
        </p:blipFill>
        <p:spPr bwMode="auto">
          <a:xfrm>
            <a:off x="4863234" y="4050423"/>
            <a:ext cx="3731593" cy="2367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04664"/>
            <a:ext cx="1322387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17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" y="0"/>
            <a:ext cx="913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      ДЕНЬ 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ЗАЩИТНИКА ОТЕЧЕСТВА </a:t>
            </a:r>
            <a:b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      КВЕСТ-ИГРА 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«СЕКРЕТНЫЙ КОД»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6"/>
          <a:stretch/>
        </p:blipFill>
        <p:spPr bwMode="auto">
          <a:xfrm>
            <a:off x="827584" y="1381482"/>
            <a:ext cx="3336663" cy="2262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" b="13653"/>
          <a:stretch/>
        </p:blipFill>
        <p:spPr bwMode="auto">
          <a:xfrm>
            <a:off x="1336065" y="3979642"/>
            <a:ext cx="3240360" cy="2185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6"/>
          <a:stretch/>
        </p:blipFill>
        <p:spPr bwMode="auto">
          <a:xfrm>
            <a:off x="4576425" y="1412776"/>
            <a:ext cx="3224046" cy="22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0"/>
          <a:stretch/>
        </p:blipFill>
        <p:spPr bwMode="auto">
          <a:xfrm>
            <a:off x="5116831" y="3968696"/>
            <a:ext cx="3412366" cy="2271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32656"/>
            <a:ext cx="1322387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87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" y="0"/>
            <a:ext cx="913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     ДЕНЬ 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ЗАЩИТНИКА ОТЕЧЕСТВА </a:t>
            </a:r>
            <a:b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КВЕСТ-ИГРА «ВОЕННАЯ АКАДЕМИЯ»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" t="9285" r="-1330" b="7458"/>
          <a:stretch/>
        </p:blipFill>
        <p:spPr bwMode="auto">
          <a:xfrm>
            <a:off x="611560" y="1503307"/>
            <a:ext cx="3672408" cy="2293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1"/>
          <a:stretch/>
        </p:blipFill>
        <p:spPr bwMode="auto">
          <a:xfrm>
            <a:off x="1043608" y="3964532"/>
            <a:ext cx="3672408" cy="2409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1"/>
          <a:stretch/>
        </p:blipFill>
        <p:spPr bwMode="auto">
          <a:xfrm>
            <a:off x="5076056" y="3946463"/>
            <a:ext cx="3502629" cy="2493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8"/>
          <a:stretch/>
        </p:blipFill>
        <p:spPr bwMode="auto">
          <a:xfrm>
            <a:off x="4611891" y="1527085"/>
            <a:ext cx="3502629" cy="2245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04664"/>
            <a:ext cx="1322387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" y="0"/>
            <a:ext cx="913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     ДЕНЬ 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ЗАЩИТНИКА ОТЕЧЕСТВА </a:t>
            </a:r>
            <a:b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КВЕСТ-ИГРА 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«ВОЕННАЯ АКАДЕМИЯ»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107" y="1331764"/>
            <a:ext cx="8229600" cy="5472608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должно быть ощущение сопричастности, вклада в общее дело (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вклада каждого зависит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суммарное начисление баллов команде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Обязательная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свобода выбора уровней сложности выполнения задания (начисление разного количества баллов за уровень трудности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правил внутри командного начисления очков (командные баллы фиксируются на протяжении всей игры, суммируются, используется  возможность дополнительного начисления баллов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того, за что можно получить дополнительные бонусы (помощь друзьям после окончания индивидуального задания, выполнение дополнительного задания),  и  как может уменьшиться количество баллов (сгорают за несколько попыток, которые не привели к успеху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 рейтинговое  оценивание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Наличие 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бейджей,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наград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знаков отличия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должны выдаваться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очень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ограниченном  количестве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чтобы  они  не 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потеряли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ценность 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значимость. 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Весь процесс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отличительных знаков быть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логически   продуманными   и   оправданными   в 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глазах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игроков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станциях  волонтеры  или  (хозяева 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станций)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конкретизируют                                                 правила    выполнения    заданий    и   следят   за    правильностью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начисления   и   фиксации   баллов   (совместная   рефлексия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8" r="16039"/>
          <a:stretch/>
        </p:blipFill>
        <p:spPr bwMode="auto">
          <a:xfrm>
            <a:off x="6660232" y="3959798"/>
            <a:ext cx="1800200" cy="2378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04664"/>
            <a:ext cx="1322387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7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" y="0"/>
            <a:ext cx="913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      ДЕНЬ 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ЗАЩИТНИКА ОТЕЧЕСТВА </a:t>
            </a:r>
            <a:b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 КВЕСТ-ИГРА 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«ВОЕННАЯ АКАДЕМИЯ»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10" y="1377690"/>
            <a:ext cx="3098632" cy="2323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222" y="1367000"/>
            <a:ext cx="2383572" cy="1787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08"/>
          <a:stretch/>
        </p:blipFill>
        <p:spPr bwMode="auto">
          <a:xfrm>
            <a:off x="3568313" y="1367000"/>
            <a:ext cx="2016224" cy="2043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284" y="4794842"/>
            <a:ext cx="2137448" cy="1603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" b="5230"/>
          <a:stretch/>
        </p:blipFill>
        <p:spPr bwMode="auto">
          <a:xfrm>
            <a:off x="3568313" y="3554144"/>
            <a:ext cx="2301213" cy="2843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0"/>
          <a:stretch/>
        </p:blipFill>
        <p:spPr bwMode="auto">
          <a:xfrm>
            <a:off x="448769" y="4077072"/>
            <a:ext cx="2935344" cy="2318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995" y="332656"/>
            <a:ext cx="1322830" cy="92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" r="4706" b="50000"/>
          <a:stretch/>
        </p:blipFill>
        <p:spPr bwMode="auto">
          <a:xfrm>
            <a:off x="6135222" y="3338806"/>
            <a:ext cx="2529093" cy="12566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17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" y="0"/>
            <a:ext cx="913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55000" lnSpcReduction="20000"/>
          </a:bodyPr>
          <a:lstStyle/>
          <a:p>
            <a:pPr indent="0" algn="just">
              <a:lnSpc>
                <a:spcPct val="120000"/>
              </a:lnSpc>
              <a:spcAft>
                <a:spcPts val="0"/>
              </a:spcAft>
              <a:buNone/>
            </a:pPr>
            <a:endParaRPr lang="ru-RU" b="1" i="1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marL="162000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 «Важнейшей целью современного отечественного образования и    одной из приоритетных задач общества и государства является воспитание, социально-педагогическая поддержка становления и развития высоконравственного, ответственного, творческого, инициативного, компетентного гражданина России».  </a:t>
            </a:r>
          </a:p>
          <a:p>
            <a:pPr indent="0" algn="r">
              <a:lnSpc>
                <a:spcPct val="120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		         «Концепция развития и духовно-нравственного  </a:t>
            </a:r>
          </a:p>
          <a:p>
            <a:pPr indent="0" algn="r">
              <a:lnSpc>
                <a:spcPct val="120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                                воспитания личности гражданина России» </a:t>
            </a:r>
          </a:p>
          <a:p>
            <a:pPr indent="0" algn="just">
              <a:lnSpc>
                <a:spcPct val="120000"/>
              </a:lnSpc>
              <a:spcAft>
                <a:spcPts val="0"/>
              </a:spcAft>
              <a:buNone/>
            </a:pPr>
            <a:endParaRPr lang="ru-RU" sz="28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pPr indent="0" algn="just">
              <a:lnSpc>
                <a:spcPct val="120000"/>
              </a:lnSpc>
              <a:spcAft>
                <a:spcPts val="0"/>
              </a:spcAft>
              <a:buNone/>
            </a:pPr>
            <a:endParaRPr lang="ru-RU" sz="28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162000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«…</a:t>
            </a:r>
            <a:r>
              <a:rPr lang="ru-RU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Формирование гармоничной личности, воспитание гражданина России – зрелого, ответственного человека, в котором сочетается любовь к большой и малой родине, общенациональная и этническая идентичность, уважение к культуре, традициям людей, которые живут рядом».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b="1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	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				</a:t>
            </a:r>
          </a:p>
          <a:p>
            <a:pPr indent="0" algn="r">
              <a:lnSpc>
                <a:spcPct val="120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                  Президент РФ В.В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Путин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20000"/>
              </a:lnSpc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14" y="764704"/>
            <a:ext cx="1259553" cy="2010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19" y="3645024"/>
            <a:ext cx="1437221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03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7" y="0"/>
            <a:ext cx="913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     ДЕНЬ 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ЗАЩИТНИКА ОТЕЧЕСТВА </a:t>
            </a:r>
            <a:b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КВЕСТ-ИГРА 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«ВОЕННАЯ АКАДЕМИЯ»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6" t="29042" r="6322" b="8731"/>
          <a:stretch/>
        </p:blipFill>
        <p:spPr bwMode="auto">
          <a:xfrm>
            <a:off x="539552" y="1486752"/>
            <a:ext cx="2432415" cy="2312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288" y="4308047"/>
            <a:ext cx="2741109" cy="2055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9"/>
          <a:stretch/>
        </p:blipFill>
        <p:spPr bwMode="auto">
          <a:xfrm>
            <a:off x="6181319" y="1477662"/>
            <a:ext cx="2423541" cy="2321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6"/>
          <a:stretch/>
        </p:blipFill>
        <p:spPr bwMode="auto">
          <a:xfrm>
            <a:off x="3553461" y="4065610"/>
            <a:ext cx="1878661" cy="2298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r="6577" b="7425"/>
          <a:stretch/>
        </p:blipFill>
        <p:spPr bwMode="auto">
          <a:xfrm>
            <a:off x="3212000" y="1518888"/>
            <a:ext cx="2592288" cy="2297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68199"/>
            <a:ext cx="2729104" cy="2046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090" y="332656"/>
            <a:ext cx="1322387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44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" y="0"/>
            <a:ext cx="913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/>
            </a:r>
            <a:b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                  ДЕНЬ КОСМОНАВТИКИ</a:t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 </a:t>
            </a:r>
            <a:r>
              <a:rPr lang="ru-RU" sz="27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КВЕСТ-ИГРА «БОЛЬШОЕ КОСМИЧЕСКОЕ              </a:t>
            </a:r>
            <a:br>
              <a:rPr lang="ru-RU" sz="27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27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                            ПУТЕШЕСТВИЕ»</a:t>
            </a:r>
            <a:endParaRPr lang="ru-RU" sz="27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60648"/>
            <a:ext cx="1670050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70516"/>
            <a:ext cx="1656184" cy="2208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1681123"/>
            <a:ext cx="1659472" cy="2212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51576"/>
            <a:ext cx="2487488" cy="1865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55525"/>
            <a:ext cx="1664077" cy="2218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890" y="1655525"/>
            <a:ext cx="1684373" cy="2245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164240"/>
            <a:ext cx="2884245" cy="2163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133" y="4045063"/>
            <a:ext cx="1730400" cy="230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07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" y="0"/>
            <a:ext cx="913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/>
            </a:r>
            <a:b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                  ДЕНЬ КОСМОНАВТИКИ</a:t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 </a:t>
            </a:r>
            <a:r>
              <a:rPr lang="ru-RU" sz="27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КВЕСТ-ИГРА «БОЛЬШОЕ КОСМИЧЕСКОЕ              </a:t>
            </a:r>
            <a:br>
              <a:rPr lang="ru-RU" sz="27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27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                            ПУТЕШЕСТВИЕ»</a:t>
            </a:r>
            <a:endParaRPr lang="ru-RU" sz="27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60648"/>
            <a:ext cx="1670050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84" y="1603328"/>
            <a:ext cx="1812022" cy="2416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281" y="1627852"/>
            <a:ext cx="1765064" cy="2355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141" y="1627852"/>
            <a:ext cx="1793800" cy="2391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043" y="1646046"/>
            <a:ext cx="1765307" cy="2355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1" t="7318" b="7522"/>
          <a:stretch/>
        </p:blipFill>
        <p:spPr bwMode="auto">
          <a:xfrm>
            <a:off x="2504474" y="4357496"/>
            <a:ext cx="1944216" cy="13924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132" y="4260782"/>
            <a:ext cx="2016353" cy="1512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68" y="4297460"/>
            <a:ext cx="1918546" cy="1438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951" y="4232004"/>
            <a:ext cx="1555723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26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" y="0"/>
            <a:ext cx="913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2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                   ДЕНЬ КОСМОНАВТИКИ</a:t>
            </a:r>
            <a:r>
              <a:rPr lang="ru-RU" sz="2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/>
            </a:r>
            <a:br>
              <a:rPr lang="ru-RU" sz="2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2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       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КВЕСТ-ИГРА 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«БОЛЬШОЕ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КОСМИЧЕСКОЕ    </a:t>
            </a:r>
            <a:b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                            ПУТЕШЕСТВИЕ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60648"/>
            <a:ext cx="1668820" cy="132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" y="1482468"/>
            <a:ext cx="1868025" cy="1401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t="22617" r="23389" b="12066"/>
          <a:stretch/>
        </p:blipFill>
        <p:spPr bwMode="auto">
          <a:xfrm rot="16200000">
            <a:off x="1063716" y="4408114"/>
            <a:ext cx="1739018" cy="2067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505" y="1551630"/>
            <a:ext cx="1683595" cy="1262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62103"/>
            <a:ext cx="1903083" cy="1427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211" y="3140968"/>
            <a:ext cx="1756182" cy="1317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67803"/>
            <a:ext cx="2019785" cy="2693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564" y="1467803"/>
            <a:ext cx="2019785" cy="2693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96" y="4597418"/>
            <a:ext cx="2188417" cy="1638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597418"/>
            <a:ext cx="2252851" cy="1688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77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" y="0"/>
            <a:ext cx="913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615" y="180574"/>
            <a:ext cx="8363272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2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             </a:t>
            </a:r>
            <a:r>
              <a:rPr lang="ru-RU" sz="2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ДЕНЬ ГОСУДАРСТВЕННОГО ФЛАГА РФ</a:t>
            </a:r>
            <a:r>
              <a:rPr lang="ru-RU" sz="2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/>
            </a:r>
            <a:br>
              <a:rPr lang="ru-RU" sz="2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2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КВЕСТ-ИГРА «В ПОИСКАХ РОССИЙСКОГО ФЛАГА»</a:t>
            </a:r>
            <a:endParaRPr lang="ru-RU" sz="2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6" y="1323574"/>
            <a:ext cx="2233275" cy="1674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69160"/>
            <a:ext cx="2301093" cy="1725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0"/>
          <a:stretch/>
        </p:blipFill>
        <p:spPr bwMode="auto">
          <a:xfrm>
            <a:off x="6228184" y="4821640"/>
            <a:ext cx="2427814" cy="1773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2"/>
          <a:stretch/>
        </p:blipFill>
        <p:spPr bwMode="auto">
          <a:xfrm>
            <a:off x="6300192" y="1272244"/>
            <a:ext cx="2343710" cy="1654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409" y="259254"/>
            <a:ext cx="1406772" cy="106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56026"/>
            <a:ext cx="2250371" cy="1687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139" y="4581128"/>
            <a:ext cx="2515339" cy="188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755" y="1196752"/>
            <a:ext cx="2404058" cy="3205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3"/>
          <a:stretch/>
        </p:blipFill>
        <p:spPr bwMode="auto">
          <a:xfrm>
            <a:off x="6312288" y="3029696"/>
            <a:ext cx="2343710" cy="1700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9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347" y="195328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2400" b="1" cap="all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                                 день </a:t>
            </a:r>
            <a:r>
              <a:rPr lang="ru-RU" sz="2400" b="1" cap="all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россии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/>
            </a:r>
            <a:b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        КВЕСТ-ИГРА 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«КРУИЗ ПО ВОЛГЕ РЕКЕ»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291" y="4005064"/>
            <a:ext cx="1742503" cy="2323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31706"/>
            <a:ext cx="2880322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500" y="1338328"/>
            <a:ext cx="1742503" cy="2323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215" y="4092043"/>
            <a:ext cx="2966883" cy="2225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737" y="1483703"/>
            <a:ext cx="2857571" cy="2143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57253"/>
            <a:ext cx="125571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22399"/>
            <a:ext cx="2664296" cy="397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58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" y="0"/>
            <a:ext cx="913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                                 </a:t>
            </a:r>
            <a:r>
              <a:rPr lang="ru-RU" sz="2400" b="1" cap="all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день россии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/>
            </a:r>
            <a:b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       КВЕСТ-ИГРА 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«КРУИЗ ПО ВОЛГЕ РЕКЕ»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4041068"/>
            <a:ext cx="2933867" cy="2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C:\Users\user\Desktop\статьи 1\Круиз по Волге реке\PXL_20230615_06520815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3"/>
          <a:stretch/>
        </p:blipFill>
        <p:spPr bwMode="auto">
          <a:xfrm>
            <a:off x="3619382" y="3861048"/>
            <a:ext cx="1914086" cy="25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9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064" y="4149080"/>
            <a:ext cx="2891898" cy="2168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287" y="1412776"/>
            <a:ext cx="3114675" cy="2341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 descr="C:\Users\user\Desktop\статьи 1\Круиз по Волге реке\PXL_20230615_06241395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992" y="1336455"/>
            <a:ext cx="1754764" cy="2339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921" y="283591"/>
            <a:ext cx="1252041" cy="98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19" y="1336455"/>
            <a:ext cx="3025966" cy="2269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90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" y="0"/>
            <a:ext cx="913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2400" b="1" cap="all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                                  день </a:t>
            </a:r>
            <a:r>
              <a:rPr lang="ru-RU" sz="2400" b="1" cap="all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россии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/>
            </a:r>
            <a:b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          КВЕСТ-ИГРА 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«КРУИЗ ПО ВОЛГЕ РЕКЕ»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4296476" cy="3222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4984"/>
            <a:ext cx="4104740" cy="3075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59693"/>
            <a:ext cx="125571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19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" y="0"/>
            <a:ext cx="913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</a:rPr>
              <a:t>ЗНАЧЕНИЕ КВЕСТ-ИГРЫ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1625" y="1268760"/>
            <a:ext cx="8229600" cy="4896544"/>
          </a:xfrm>
        </p:spPr>
        <p:txBody>
          <a:bodyPr>
            <a:normAutofit fontScale="55000" lnSpcReduction="20000"/>
          </a:bodyPr>
          <a:lstStyle/>
          <a:p>
            <a:pPr lvl="0" algn="just">
              <a:lnSpc>
                <a:spcPct val="115000"/>
              </a:lnSpc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Проведение квестов способствуют формированию творческой, физически здоровой, свободной  личности с активной жизненной позицией,  которая на современном этапе соответствует социальному 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заказу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игровой форме позволяет совершенствовать навыки  планирования и прогнозирования; закладывают основы самоанализа; воспитывают навыки коллективного сотрудничества; развивают волевые качества и целеустремлённость; создают благоприятную эмоциональную среду, способствующую релаксации, снятию нервного напряжения и психологического 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напряжения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  <a:tabLst>
                <a:tab pos="180340" algn="l"/>
              </a:tabLst>
            </a:pP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Способствует повышению  у воспитанников  познавательного интереса,  воспитанию ответственности, самостоятельности, инициативности, нравственному становлению ребенка как личности; улучшает восприятие  содержания 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материала 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  <a:tabLst>
                <a:tab pos="90170" algn="l"/>
                <a:tab pos="180340" algn="l"/>
              </a:tabLst>
            </a:pP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Позволяет педагогам  реализовать собственный творческий потенциал и проявить  личностно-профессиональные 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качества.</a:t>
            </a:r>
            <a:r>
              <a:rPr lang="ru-RU" sz="2800" dirty="0" smtClean="0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Calibri"/>
              </a:rPr>
              <a:t>Делает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</a:rPr>
              <a:t>образовательный процесс дошкольного учреждения 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Calibri"/>
              </a:rPr>
              <a:t>открытым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2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" y="0"/>
            <a:ext cx="913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20688"/>
            <a:ext cx="8229600" cy="4525963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</a:endParaRPr>
          </a:p>
          <a:p>
            <a:pPr marL="0" indent="0" algn="ctr">
              <a:buNone/>
            </a:pPr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</a:endParaRPr>
          </a:p>
          <a:p>
            <a:pPr marL="0" indent="0" algn="ctr">
              <a:buNone/>
            </a:pPr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</a:endParaRPr>
          </a:p>
          <a:p>
            <a:pPr marL="0" indent="0" algn="ctr">
              <a:buNone/>
            </a:pPr>
            <a:endParaRPr lang="ru-RU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</a:endParaRPr>
          </a:p>
          <a:p>
            <a:pPr marL="0" indent="0" algn="ctr">
              <a:buNone/>
            </a:pPr>
            <a:r>
              <a:rPr lang="ru-RU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</a:rPr>
              <a:t>СПАСИБО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</a:rPr>
              <a:t>ЗА ВНИМАНИЕ!</a:t>
            </a:r>
          </a:p>
          <a:p>
            <a:pPr marL="0" indent="0" algn="ctr">
              <a:buNone/>
            </a:pPr>
            <a:endParaRPr lang="ru-RU" b="1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471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" y="0"/>
            <a:ext cx="913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ОСНОВНЫЕ ЗАДАЧИ </a:t>
            </a:r>
            <a:b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НРАВСТВЕННО-ПАТРИОТИЧЕСКОГО ВОСПИТАНИЯ В ДОУ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1625" y="1196752"/>
            <a:ext cx="8229600" cy="5472608"/>
          </a:xfrm>
        </p:spPr>
        <p:txBody>
          <a:bodyPr/>
          <a:lstStyle/>
          <a:p>
            <a:pPr lvl="0" indent="450215" algn="just"/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Воспитывать любовь и трепетное отношение к ценностям семьи, детского сада, родного </a:t>
            </a:r>
            <a:r>
              <a:rPr lang="ru-RU" sz="1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города</a:t>
            </a:r>
          </a:p>
          <a:p>
            <a:pPr lvl="0" indent="450215" algn="just"/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Прививать заботливое отношение к родным и близким людям, младшим сверстникам и старшему </a:t>
            </a:r>
            <a:r>
              <a:rPr lang="ru-RU" sz="1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поколению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 indent="450215" algn="just"/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Способствовать формированию желания участвовать в общественных мероприятиях, направленных на благоустройство своего двора, территории группы, улиц родного </a:t>
            </a:r>
            <a:r>
              <a:rPr lang="ru-RU" sz="1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города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 indent="450215" algn="just"/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Воспитывать уважение к труду разных </a:t>
            </a:r>
            <a:r>
              <a:rPr lang="ru-RU" sz="1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профессий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 indent="450215" algn="just"/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Развивать интерес к традициям родного края, соблюдать их и сохранять.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 indent="450215" algn="just"/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Формировать трепетное отношение к природе, ее ресурсам, экономно их </a:t>
            </a:r>
            <a:r>
              <a:rPr lang="ru-RU" sz="1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расходовать</a:t>
            </a:r>
          </a:p>
          <a:p>
            <a:pPr indent="450215" algn="just">
              <a:lnSpc>
                <a:spcPct val="115000"/>
              </a:lnSpc>
            </a:pP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Знакомить с символикой российского государства, ее значением для народа и страны в </a:t>
            </a:r>
            <a:r>
              <a:rPr lang="ru-RU" sz="1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целом</a:t>
            </a:r>
            <a:endParaRPr lang="ru-RU" sz="16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Формировать первоначальные представления о правах ребенка, направленных на защиту интересов каждого </a:t>
            </a:r>
            <a:r>
              <a:rPr lang="ru-RU" sz="1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дошкольника</a:t>
            </a:r>
            <a:endParaRPr lang="ru-RU" sz="16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Обогащать представления детей о регионах страны, ее </a:t>
            </a:r>
            <a:r>
              <a:rPr lang="ru-RU" sz="1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больших городах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, о языках и культуре народов,  проживающих на </a:t>
            </a:r>
            <a:r>
              <a:rPr lang="ru-RU" sz="1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территориях РФ</a:t>
            </a:r>
            <a:endParaRPr lang="ru-RU" sz="16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lvl="0" indent="450215" algn="just">
              <a:lnSpc>
                <a:spcPct val="115000"/>
              </a:lnSpc>
            </a:pP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 indent="0" algn="just">
              <a:buNone/>
            </a:pPr>
            <a:endParaRPr lang="ru-RU" sz="1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 indent="0" algn="just">
              <a:lnSpc>
                <a:spcPct val="115000"/>
              </a:lnSpc>
              <a:buNone/>
            </a:pPr>
            <a:endParaRPr lang="ru-RU" sz="1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192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" y="0"/>
            <a:ext cx="913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983" r="5413" b="14480"/>
          <a:stretch/>
        </p:blipFill>
        <p:spPr bwMode="auto">
          <a:xfrm>
            <a:off x="3563888" y="347123"/>
            <a:ext cx="1794806" cy="1911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2"/>
          <a:stretch/>
        </p:blipFill>
        <p:spPr bwMode="auto">
          <a:xfrm>
            <a:off x="3563888" y="2427197"/>
            <a:ext cx="1804625" cy="2003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8" b="16086"/>
          <a:stretch/>
        </p:blipFill>
        <p:spPr bwMode="auto">
          <a:xfrm>
            <a:off x="5741216" y="2415773"/>
            <a:ext cx="2868468" cy="1876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2" t="18432" r="6844" b="4470"/>
          <a:stretch/>
        </p:blipFill>
        <p:spPr bwMode="auto">
          <a:xfrm>
            <a:off x="325987" y="2468021"/>
            <a:ext cx="2796173" cy="1921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83" y="332656"/>
            <a:ext cx="2836106" cy="1878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87" y="4612614"/>
            <a:ext cx="2766238" cy="1832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b="8995"/>
          <a:stretch/>
        </p:blipFill>
        <p:spPr bwMode="auto">
          <a:xfrm>
            <a:off x="5790416" y="4509120"/>
            <a:ext cx="2869580" cy="1933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9"/>
          <a:stretch/>
        </p:blipFill>
        <p:spPr bwMode="auto">
          <a:xfrm>
            <a:off x="5757224" y="378932"/>
            <a:ext cx="2693369" cy="1832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9" r="16213" b="11932"/>
          <a:stretch/>
        </p:blipFill>
        <p:spPr bwMode="auto">
          <a:xfrm>
            <a:off x="3563887" y="4597232"/>
            <a:ext cx="1835155" cy="1826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78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24"/>
            <a:ext cx="913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СРЕДСТВА НРАВСТВЕННО-ПАТРИОТИЧЕСКОГО ВОСПИТАНИЯ ДОШКОЛЬНИКОВ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pic>
        <p:nvPicPr>
          <p:cNvPr id="1026" name="Picture 2" descr="C:\Users\zav51\Downloads\17f22613f2c477fb6427fcf0c06c605c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368" y="2132856"/>
            <a:ext cx="5362228" cy="3576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3281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" y="14824"/>
            <a:ext cx="913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СРЕДСТВА НРАВСТВЕННО-ПАТРИОТИЧЕСКОГО ВОСПИТАНИЯ ДОШКОЛЬНИКОВ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0050277"/>
              </p:ext>
            </p:extLst>
          </p:nvPr>
        </p:nvGraphicFramePr>
        <p:xfrm>
          <a:off x="510682" y="1700808"/>
          <a:ext cx="8229600" cy="4381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2337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" y="0"/>
            <a:ext cx="913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ИННОВАЦИОННЫЕ ТЕХНОЛОГИИ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НРАВСТВЕННО-ПАТРИОТИЧЕСКОГО 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ВОСПИТАНИЯ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763459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3193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" y="0"/>
            <a:ext cx="913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</a:rPr>
              <a:t>КВЕСТ</a:t>
            </a:r>
            <a:r>
              <a:rPr lang="ru-RU" b="1" i="1" dirty="0" smtClean="0">
                <a:latin typeface="Times New Roman"/>
                <a:ea typeface="Calibri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Times New Roman"/>
                <a:ea typeface="Calibri"/>
              </a:rPr>
              <a:t>(от англ. поиск, приключение) – путешествие к цели через преодоление трудностей и </a:t>
            </a:r>
            <a:r>
              <a:rPr lang="ru-RU" b="1" i="1" dirty="0" smtClean="0">
                <a:solidFill>
                  <a:srgbClr val="002060"/>
                </a:solidFill>
                <a:latin typeface="Times New Roman"/>
                <a:ea typeface="Calibri"/>
              </a:rPr>
              <a:t>испытаний </a:t>
            </a:r>
          </a:p>
          <a:p>
            <a:pPr marL="0" indent="0" algn="ctr">
              <a:buNone/>
            </a:pPr>
            <a:endParaRPr lang="ru-RU" b="1" i="1" dirty="0" smtClean="0">
              <a:solidFill>
                <a:srgbClr val="002060"/>
              </a:solidFill>
              <a:latin typeface="Times New Roman"/>
              <a:ea typeface="Calibri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</a:rPr>
              <a:t>Это 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универсальная игровая технология, построенная на синтезе обучающих и развлекательных программ, </a:t>
            </a:r>
            <a:endParaRPr lang="ru-RU" b="1" dirty="0" smtClean="0">
              <a:solidFill>
                <a:srgbClr val="002060"/>
              </a:solidFill>
              <a:latin typeface="Times New Roman"/>
              <a:ea typeface="Calibri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</a:rPr>
              <a:t>активизирующая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соревновательные механизмы в психике ребёнка, самостоятельность действий и способствующая полному погружению в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</a:rPr>
              <a:t>происходящее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62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" y="0"/>
            <a:ext cx="913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887" y="679378"/>
            <a:ext cx="2118141" cy="2260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163" y="404664"/>
            <a:ext cx="2214880" cy="1661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авг форум 2023\фото к выступл\слайд8\PXL_20230615_062238087.MP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45" y="3429000"/>
            <a:ext cx="2039026" cy="2962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8" name="Picture 6" descr="E:\авг форум 2023\фото к выступл\слайд8\TBi2Yjysw1o (2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" t="7365" r="24958" b="30094"/>
          <a:stretch/>
        </p:blipFill>
        <p:spPr bwMode="auto">
          <a:xfrm>
            <a:off x="640684" y="714201"/>
            <a:ext cx="2039026" cy="2299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2" b="7189"/>
          <a:stretch/>
        </p:blipFill>
        <p:spPr bwMode="auto">
          <a:xfrm>
            <a:off x="3544437" y="4365104"/>
            <a:ext cx="1946835" cy="2156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75258"/>
            <a:ext cx="2309517" cy="3079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411" y="2197338"/>
            <a:ext cx="2944888" cy="19747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40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</TotalTime>
  <Words>708</Words>
  <Application>Microsoft Office PowerPoint</Application>
  <PresentationFormat>Экран (4:3)</PresentationFormat>
  <Paragraphs>120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  МУНИЦИПАЛЬНОЕ  АВТОНОМНОЕ  ДОШКОЛЬНОЕ  ОБРАЗОВАТЕЛЬНОЕ  УЧРЕЖДЕНИЕ НОВОУРАЛЬСКОГО  ГОРОДСКОГО  ОКРУГА –  ДЕТСКИЙ  САД  КОМБИНИРОВАННОГО  ВИДА  «ГАРМОНИЯ»  ДЕТСКИЙ  САД  № 51  «ЛЕСОВИЧОК»</vt:lpstr>
      <vt:lpstr>Презентация PowerPoint</vt:lpstr>
      <vt:lpstr>ОСНОВНЫЕ ЗАДАЧИ  НРАВСТВЕННО-ПАТРИОТИЧЕСКОГО ВОСПИТАНИЯ В ДОУ </vt:lpstr>
      <vt:lpstr>Презентация PowerPoint</vt:lpstr>
      <vt:lpstr>СРЕДСТВА НРАВСТВЕННО-ПАТРИОТИЧЕСКОГО ВОСПИТАНИЯ ДОШКОЛЬНИКОВ</vt:lpstr>
      <vt:lpstr>СРЕДСТВА НРАВСТВЕННО-ПАТРИОТИЧЕСКОГО ВОСПИТАНИЯ ДОШКОЛЬНИКОВ</vt:lpstr>
      <vt:lpstr>ИННОВАЦИОННЫЕ ТЕХНОЛОГИИ  НРАВСТВЕННО-ПАТРИОТИЧЕСКОГО ВОСПИТАНИЯ</vt:lpstr>
      <vt:lpstr>Презентация PowerPoint</vt:lpstr>
      <vt:lpstr>Презентация PowerPoint</vt:lpstr>
      <vt:lpstr>Презентация PowerPoint</vt:lpstr>
      <vt:lpstr>Цель квест–игры </vt:lpstr>
      <vt:lpstr> ЗАДАЧИ КВЕСТ-ИГР, ОРИЕНТИРОВАННЫХ  НА НРАВСТВЕННО-ПАТРИОТИЧЕСКИЕ ВОСПИТАНИЕ  </vt:lpstr>
      <vt:lpstr>СТРУКТУРА КВЕСТ-ИГРЫ</vt:lpstr>
      <vt:lpstr>        ДЕНЬ ЗАЩИТНИКА ОТЕЧЕСТВА             КВЕСТ-ИГРА «СЕКРЕТНЫЙ КОД»</vt:lpstr>
      <vt:lpstr>        ДЕНЬ ЗАЩИТНИКА ОТЕЧЕСТВА          КВЕСТ-ИГРА «СЕКРЕТНЫЙ КОД»</vt:lpstr>
      <vt:lpstr>       ДЕНЬ ЗАЩИТНИКА ОТЕЧЕСТВА         КВЕСТ-ИГРА «СЕКРЕТНЫЙ КОД»</vt:lpstr>
      <vt:lpstr>      ДЕНЬ ЗАЩИТНИКА ОТЕЧЕСТВА   КВЕСТ-ИГРА «ВОЕННАЯ АКАДЕМИЯ»</vt:lpstr>
      <vt:lpstr>      ДЕНЬ ЗАЩИТНИКА ОТЕЧЕСТВА   КВЕСТ-ИГРА «ВОЕННАЯ АКАДЕМИЯ»</vt:lpstr>
      <vt:lpstr>       ДЕНЬ ЗАЩИТНИКА ОТЕЧЕСТВА    КВЕСТ-ИГРА «ВОЕННАЯ АКАДЕМИЯ»</vt:lpstr>
      <vt:lpstr>      ДЕНЬ ЗАЩИТНИКА ОТЕЧЕСТВА   КВЕСТ-ИГРА «ВОЕННАЯ АКАДЕМИЯ»</vt:lpstr>
      <vt:lpstr>                     ДЕНЬ КОСМОНАВТИКИ    КВЕСТ-ИГРА «БОЛЬШОЕ КОСМИЧЕСКОЕ                                            ПУТЕШЕСТВИЕ»</vt:lpstr>
      <vt:lpstr>                     ДЕНЬ КОСМОНАВТИКИ    КВЕСТ-ИГРА «БОЛЬШОЕ КОСМИЧЕСКОЕ                                            ПУТЕШЕСТВИЕ»</vt:lpstr>
      <vt:lpstr>                    ДЕНЬ КОСМОНАВТИКИ          КВЕСТ-ИГРА «БОЛЬШОЕ КОСМИЧЕСКОЕ                                   ПУТЕШЕСТВИЕ»</vt:lpstr>
      <vt:lpstr>              ДЕНЬ ГОСУДАРСТВЕННОГО ФЛАГА РФ КВЕСТ-ИГРА «В ПОИСКАХ РОССИЙСКОГО ФЛАГА»</vt:lpstr>
      <vt:lpstr>                                  день россии          КВЕСТ-ИГРА «КРУИЗ ПО ВОЛГЕ РЕКЕ»</vt:lpstr>
      <vt:lpstr>                                  день россии         КВЕСТ-ИГРА «КРУИЗ ПО ВОЛГЕ РЕКЕ»</vt:lpstr>
      <vt:lpstr>                                   день россии           КВЕСТ-ИГРА «КРУИЗ ПО ВОЛГЕ РЕКЕ»</vt:lpstr>
      <vt:lpstr>ЗНАЧЕНИЕ КВЕСТ-ИГРЫ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 АВТОНОМНОЕ  ДОШКОЛЬНОЕ  ОБРАЗОВАТЕЛЬНОЕ  УЧРЕЖДЕНИЕ НОВОУРАЛЬСКОГО  ГОРОДСКОГО  ОКРУГА –  ДЕТСКИЙ  САД  КОМБИНИРОВАННОГО  ВИДА  «ГАРМОНИЯ»  ДЕТСКИЙ  САД  № 51  «ЛЕСОВИЧОК»</dc:title>
  <dc:creator>user</dc:creator>
  <cp:lastModifiedBy>user</cp:lastModifiedBy>
  <cp:revision>119</cp:revision>
  <dcterms:created xsi:type="dcterms:W3CDTF">2023-08-13T13:22:20Z</dcterms:created>
  <dcterms:modified xsi:type="dcterms:W3CDTF">2023-08-28T08:46:39Z</dcterms:modified>
</cp:coreProperties>
</file>